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64" r:id="rId5"/>
    <p:sldId id="265" r:id="rId6"/>
    <p:sldId id="266" r:id="rId7"/>
    <p:sldId id="257"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3234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560029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14083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77403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360803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598902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859716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773546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4982425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7558769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42607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77403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560029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140832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77403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3608039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5989027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859716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773546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4982425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755876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42607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360803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5600291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349E45-8257-43AE-B2FB-9E0B0DBC9FE3}" type="datetimeFigureOut">
              <a:rPr lang="en-US" smtClean="0"/>
              <a:t>8/2/2016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14083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3598902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349E45-8257-43AE-B2FB-9E0B0DBC9FE3}"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85971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49E45-8257-43AE-B2FB-9E0B0DBC9FE3}"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7735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49E45-8257-43AE-B2FB-9E0B0DBC9FE3}" type="datetimeFigureOut">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2498242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75587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49E45-8257-43AE-B2FB-9E0B0DBC9FE3}"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EE4D03-5D62-4942-B7A2-EA5107C006A7}" type="slidenum">
              <a:rPr lang="en-US" smtClean="0"/>
              <a:t>‹#›</a:t>
            </a:fld>
            <a:endParaRPr lang="en-US"/>
          </a:p>
        </p:txBody>
      </p:sp>
    </p:spTree>
    <p:extLst>
      <p:ext uri="{BB962C8B-B14F-4D97-AF65-F5344CB8AC3E}">
        <p14:creationId xmlns:p14="http://schemas.microsoft.com/office/powerpoint/2010/main" val="1426072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349E45-8257-43AE-B2FB-9E0B0DBC9FE3}" type="datetimeFigureOut">
              <a:rPr lang="en-US" smtClean="0"/>
              <a:t>8/2/2016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EE4D03-5D62-4942-B7A2-EA5107C006A7}" type="slidenum">
              <a:rPr lang="en-US" smtClean="0"/>
              <a:t>‹#›</a:t>
            </a:fld>
            <a:endParaRPr lang="en-US"/>
          </a:p>
        </p:txBody>
      </p:sp>
    </p:spTree>
    <p:extLst>
      <p:ext uri="{BB962C8B-B14F-4D97-AF65-F5344CB8AC3E}">
        <p14:creationId xmlns:p14="http://schemas.microsoft.com/office/powerpoint/2010/main" val="3266187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26618746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2661874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a:t>
            </a:r>
            <a:br>
              <a:rPr lang="en-US" dirty="0" smtClean="0"/>
            </a:br>
            <a:r>
              <a:rPr lang="en-US" dirty="0" smtClean="0"/>
              <a:t>Strategies</a:t>
            </a:r>
            <a:endParaRPr lang="en-US" dirty="0"/>
          </a:p>
        </p:txBody>
      </p:sp>
      <p:sp>
        <p:nvSpPr>
          <p:cNvPr id="3" name="Subtitle 2"/>
          <p:cNvSpPr>
            <a:spLocks noGrp="1"/>
          </p:cNvSpPr>
          <p:nvPr>
            <p:ph type="subTitle" idx="1"/>
          </p:nvPr>
        </p:nvSpPr>
        <p:spPr/>
        <p:txBody>
          <a:bodyPr/>
          <a:lstStyle/>
          <a:p>
            <a:r>
              <a:rPr lang="en-US" dirty="0" smtClean="0"/>
              <a:t>Common in Speeches</a:t>
            </a:r>
          </a:p>
          <a:p>
            <a:endParaRPr lang="en-US" dirty="0"/>
          </a:p>
        </p:txBody>
      </p:sp>
    </p:spTree>
    <p:extLst>
      <p:ext uri="{BB962C8B-B14F-4D97-AF65-F5344CB8AC3E}">
        <p14:creationId xmlns:p14="http://schemas.microsoft.com/office/powerpoint/2010/main" val="1876649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Inclusive Language</a:t>
            </a:r>
            <a:endParaRPr lang="en-US" dirty="0"/>
          </a:p>
        </p:txBody>
      </p:sp>
      <p:sp>
        <p:nvSpPr>
          <p:cNvPr id="3" name="Content Placeholder 2"/>
          <p:cNvSpPr>
            <a:spLocks noGrp="1"/>
          </p:cNvSpPr>
          <p:nvPr>
            <p:ph idx="1"/>
          </p:nvPr>
        </p:nvSpPr>
        <p:spPr/>
        <p:txBody>
          <a:bodyPr/>
          <a:lstStyle/>
          <a:p>
            <a:r>
              <a:rPr lang="en-US" dirty="0" smtClean="0"/>
              <a:t>We </a:t>
            </a:r>
          </a:p>
          <a:p>
            <a:r>
              <a:rPr lang="en-US" dirty="0" smtClean="0"/>
              <a:t>Us</a:t>
            </a:r>
          </a:p>
          <a:p>
            <a:endParaRPr lang="en-US" dirty="0"/>
          </a:p>
          <a:p>
            <a:pPr marL="0" indent="0">
              <a:buNone/>
            </a:pPr>
            <a:r>
              <a:rPr lang="en-US" dirty="0" smtClean="0"/>
              <a:t>Effects: Creates a connection with audience, makes audience more receptive to message  </a:t>
            </a:r>
          </a:p>
          <a:p>
            <a:endParaRPr lang="en-US" dirty="0"/>
          </a:p>
        </p:txBody>
      </p:sp>
    </p:spTree>
    <p:extLst>
      <p:ext uri="{BB962C8B-B14F-4D97-AF65-F5344CB8AC3E}">
        <p14:creationId xmlns:p14="http://schemas.microsoft.com/office/powerpoint/2010/main" val="834341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Alliteration</a:t>
            </a:r>
            <a:endParaRPr lang="en-US" dirty="0"/>
          </a:p>
        </p:txBody>
      </p:sp>
      <p:sp>
        <p:nvSpPr>
          <p:cNvPr id="3" name="Content Placeholder 2"/>
          <p:cNvSpPr>
            <a:spLocks noGrp="1"/>
          </p:cNvSpPr>
          <p:nvPr>
            <p:ph idx="1"/>
          </p:nvPr>
        </p:nvSpPr>
        <p:spPr/>
        <p:txBody>
          <a:bodyPr/>
          <a:lstStyle/>
          <a:p>
            <a:r>
              <a:rPr lang="en-US" dirty="0" smtClean="0"/>
              <a:t>JFK:  Let us go forth and lead the land we love</a:t>
            </a:r>
          </a:p>
          <a:p>
            <a:endParaRPr lang="en-US" dirty="0"/>
          </a:p>
          <a:p>
            <a:pPr marL="0" indent="0">
              <a:buNone/>
            </a:pPr>
            <a:r>
              <a:rPr lang="en-US" dirty="0" smtClean="0"/>
              <a:t>Effects:  alliteration acts like verbal highlighters, emphasizing key words and points</a:t>
            </a:r>
            <a:endParaRPr lang="en-US" dirty="0"/>
          </a:p>
        </p:txBody>
      </p:sp>
    </p:spTree>
    <p:extLst>
      <p:ext uri="{BB962C8B-B14F-4D97-AF65-F5344CB8AC3E}">
        <p14:creationId xmlns:p14="http://schemas.microsoft.com/office/powerpoint/2010/main" val="1196552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things first</a:t>
            </a:r>
            <a:endParaRPr lang="en-US" dirty="0"/>
          </a:p>
        </p:txBody>
      </p:sp>
      <p:sp>
        <p:nvSpPr>
          <p:cNvPr id="3" name="Content Placeholder 2"/>
          <p:cNvSpPr>
            <a:spLocks noGrp="1"/>
          </p:cNvSpPr>
          <p:nvPr>
            <p:ph idx="1"/>
          </p:nvPr>
        </p:nvSpPr>
        <p:spPr/>
        <p:txBody>
          <a:bodyPr/>
          <a:lstStyle/>
          <a:p>
            <a:r>
              <a:rPr lang="en-US" dirty="0" smtClean="0"/>
              <a:t>Identify context—speaker, situation, purpose, claim.  </a:t>
            </a:r>
          </a:p>
          <a:p>
            <a:r>
              <a:rPr lang="en-US" dirty="0" smtClean="0"/>
              <a:t>Look at content—use of examples, reasons, analogies, statistics, facts, references (logos).  Why are these convincing? Or not?  </a:t>
            </a:r>
          </a:p>
          <a:p>
            <a:endParaRPr lang="en-US" dirty="0" smtClean="0"/>
          </a:p>
          <a:p>
            <a:pPr marL="0" indent="0">
              <a:buNone/>
            </a:pPr>
            <a:endParaRPr lang="en-US" dirty="0"/>
          </a:p>
        </p:txBody>
      </p:sp>
    </p:spTree>
    <p:extLst>
      <p:ext uri="{BB962C8B-B14F-4D97-AF65-F5344CB8AC3E}">
        <p14:creationId xmlns:p14="http://schemas.microsoft.com/office/powerpoint/2010/main" val="546314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speaker relate to audience?</a:t>
            </a:r>
            <a:endParaRPr lang="en-US" dirty="0"/>
          </a:p>
        </p:txBody>
      </p:sp>
      <p:sp>
        <p:nvSpPr>
          <p:cNvPr id="3" name="Content Placeholder 2"/>
          <p:cNvSpPr>
            <a:spLocks noGrp="1"/>
          </p:cNvSpPr>
          <p:nvPr>
            <p:ph idx="1"/>
          </p:nvPr>
        </p:nvSpPr>
        <p:spPr/>
        <p:txBody>
          <a:bodyPr/>
          <a:lstStyle/>
          <a:p>
            <a:r>
              <a:rPr lang="en-US" dirty="0" smtClean="0"/>
              <a:t>Use of inclusive language (“we,” “us”)</a:t>
            </a:r>
          </a:p>
          <a:p>
            <a:r>
              <a:rPr lang="en-US" dirty="0" smtClean="0"/>
              <a:t>Establishing ethos—How does the speaker make the audience believe him or her?  </a:t>
            </a:r>
            <a:endParaRPr lang="en-US" dirty="0"/>
          </a:p>
        </p:txBody>
      </p:sp>
    </p:spTree>
    <p:extLst>
      <p:ext uri="{BB962C8B-B14F-4D97-AF65-F5344CB8AC3E}">
        <p14:creationId xmlns:p14="http://schemas.microsoft.com/office/powerpoint/2010/main" val="159751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stylistic techniques does the speaker use?</a:t>
            </a:r>
            <a:endParaRPr lang="en-US" dirty="0"/>
          </a:p>
        </p:txBody>
      </p:sp>
      <p:sp>
        <p:nvSpPr>
          <p:cNvPr id="3" name="Content Placeholder 2"/>
          <p:cNvSpPr>
            <a:spLocks noGrp="1"/>
          </p:cNvSpPr>
          <p:nvPr>
            <p:ph idx="1"/>
          </p:nvPr>
        </p:nvSpPr>
        <p:spPr/>
        <p:txBody>
          <a:bodyPr/>
          <a:lstStyle/>
          <a:p>
            <a:r>
              <a:rPr lang="en-US" dirty="0" smtClean="0"/>
              <a:t>The following slides are some of the most frequently used stylistic devices </a:t>
            </a:r>
            <a:r>
              <a:rPr lang="en-US" smtClean="0"/>
              <a:t>in speeches.  </a:t>
            </a:r>
            <a:endParaRPr lang="en-US" dirty="0"/>
          </a:p>
        </p:txBody>
      </p:sp>
    </p:spTree>
    <p:extLst>
      <p:ext uri="{BB962C8B-B14F-4D97-AF65-F5344CB8AC3E}">
        <p14:creationId xmlns:p14="http://schemas.microsoft.com/office/powerpoint/2010/main" val="162092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Mantra/ Repetition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have a dream” repeated 9 times in MLK’s 1963 speech</a:t>
            </a:r>
          </a:p>
          <a:p>
            <a:r>
              <a:rPr lang="en-US" dirty="0" smtClean="0"/>
              <a:t>What other phrase is repeated in this speech?</a:t>
            </a:r>
          </a:p>
          <a:p>
            <a:pPr marL="0" indent="0">
              <a:buNone/>
            </a:pPr>
            <a:endParaRPr lang="en-US" dirty="0"/>
          </a:p>
          <a:p>
            <a:pPr marL="0" indent="0">
              <a:buNone/>
            </a:pPr>
            <a:r>
              <a:rPr lang="en-US" dirty="0" err="1" smtClean="0"/>
              <a:t>Soujourner</a:t>
            </a:r>
            <a:r>
              <a:rPr lang="en-US" dirty="0" smtClean="0"/>
              <a:t> Truth</a:t>
            </a:r>
            <a:r>
              <a:rPr lang="en-US" dirty="0"/>
              <a:t> </a:t>
            </a:r>
            <a:r>
              <a:rPr lang="en-US" dirty="0" smtClean="0"/>
              <a:t>“</a:t>
            </a:r>
            <a:r>
              <a:rPr lang="en-US" dirty="0" err="1" smtClean="0"/>
              <a:t>Aint</a:t>
            </a:r>
            <a:r>
              <a:rPr lang="en-US" dirty="0" smtClean="0"/>
              <a:t> I a Woman”</a:t>
            </a:r>
          </a:p>
          <a:p>
            <a:pPr marL="0" indent="0">
              <a:buNone/>
            </a:pPr>
            <a:r>
              <a:rPr lang="en-US" dirty="0" smtClean="0"/>
              <a:t>Lou Gehrig “Luckiest Man” </a:t>
            </a:r>
          </a:p>
          <a:p>
            <a:pPr marL="0" indent="0">
              <a:buNone/>
            </a:pPr>
            <a:endParaRPr lang="en-US" dirty="0"/>
          </a:p>
          <a:p>
            <a:pPr marL="0" indent="0">
              <a:buNone/>
            </a:pPr>
            <a:r>
              <a:rPr lang="en-US" dirty="0" smtClean="0"/>
              <a:t>Effects:  highlight important ideas, engage audience in message, create an ironic effect, make message more memorable </a:t>
            </a:r>
          </a:p>
        </p:txBody>
      </p:sp>
    </p:spTree>
    <p:extLst>
      <p:ext uri="{BB962C8B-B14F-4D97-AF65-F5344CB8AC3E}">
        <p14:creationId xmlns:p14="http://schemas.microsoft.com/office/powerpoint/2010/main" val="456839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153400" cy="1219200"/>
          </a:xfrm>
        </p:spPr>
        <p:txBody>
          <a:bodyPr>
            <a:normAutofit fontScale="90000"/>
          </a:bodyPr>
          <a:lstStyle/>
          <a:p>
            <a:r>
              <a:rPr lang="en-US" dirty="0" smtClean="0"/>
              <a:t/>
            </a:r>
            <a:br>
              <a:rPr lang="en-US" dirty="0" smtClean="0"/>
            </a:br>
            <a:r>
              <a:rPr lang="en-US" dirty="0" smtClean="0"/>
              <a:t>Contrasts:  Can you complete the following?</a:t>
            </a:r>
            <a:br>
              <a:rPr lang="en-US" dirty="0" smtClean="0"/>
            </a:br>
            <a:endParaRPr lang="en-US" dirty="0"/>
          </a:p>
        </p:txBody>
      </p:sp>
      <p:sp>
        <p:nvSpPr>
          <p:cNvPr id="3" name="Content Placeholder 2"/>
          <p:cNvSpPr>
            <a:spLocks noGrp="1"/>
          </p:cNvSpPr>
          <p:nvPr>
            <p:ph idx="1"/>
          </p:nvPr>
        </p:nvSpPr>
        <p:spPr>
          <a:xfrm>
            <a:off x="533400" y="2057400"/>
            <a:ext cx="8153400" cy="4068763"/>
          </a:xfrm>
        </p:spPr>
        <p:txBody>
          <a:bodyPr/>
          <a:lstStyle/>
          <a:p>
            <a:pPr marL="0" indent="0">
              <a:buNone/>
            </a:pPr>
            <a:r>
              <a:rPr lang="en-US" dirty="0" smtClean="0"/>
              <a:t>JFK</a:t>
            </a:r>
            <a:r>
              <a:rPr lang="en-US" sz="2800" dirty="0" smtClean="0"/>
              <a:t>:  Ask not what your country can do for you, but . . . </a:t>
            </a:r>
            <a:endParaRPr lang="en-US" sz="2800" dirty="0"/>
          </a:p>
          <a:p>
            <a:pPr marL="0" indent="0">
              <a:buNone/>
            </a:pPr>
            <a:r>
              <a:rPr lang="en-US" sz="2800" dirty="0" smtClean="0"/>
              <a:t>Hamlet:  To be or . . . . </a:t>
            </a:r>
            <a:endParaRPr lang="en-US" sz="2800" dirty="0"/>
          </a:p>
          <a:p>
            <a:pPr marL="0" indent="0">
              <a:buNone/>
            </a:pPr>
            <a:r>
              <a:rPr lang="en-US" sz="2800" dirty="0" smtClean="0"/>
              <a:t>Neil Armstrong: One small step for man…</a:t>
            </a:r>
          </a:p>
          <a:p>
            <a:pPr marL="0" indent="0">
              <a:buNone/>
            </a:pPr>
            <a:r>
              <a:rPr lang="en-US" sz="2800" dirty="0" smtClean="0"/>
              <a:t>Patrick Henry: Give me liberty or  . . .</a:t>
            </a:r>
          </a:p>
          <a:p>
            <a:pPr marL="0" indent="0">
              <a:buNone/>
            </a:pPr>
            <a:r>
              <a:rPr lang="en-US" sz="2800" dirty="0" smtClean="0"/>
              <a:t>MLK: My four children will one day live in a nation where they will not be judged by the color of their skin but . . . .</a:t>
            </a:r>
          </a:p>
          <a:p>
            <a:pPr marL="0" indent="0">
              <a:buNone/>
            </a:pPr>
            <a:r>
              <a:rPr lang="en-US" sz="2800" dirty="0" smtClean="0"/>
              <a:t>Effect:  Shows passion, conviction, hope for change</a:t>
            </a:r>
            <a:endParaRPr lang="en-US" sz="2800" dirty="0"/>
          </a:p>
        </p:txBody>
      </p:sp>
    </p:spTree>
    <p:extLst>
      <p:ext uri="{BB962C8B-B14F-4D97-AF65-F5344CB8AC3E}">
        <p14:creationId xmlns:p14="http://schemas.microsoft.com/office/powerpoint/2010/main" val="3339127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Three-part lists</a:t>
            </a:r>
            <a:endParaRPr lang="en-US" dirty="0"/>
          </a:p>
        </p:txBody>
      </p:sp>
      <p:sp>
        <p:nvSpPr>
          <p:cNvPr id="3" name="Content Placeholder 2"/>
          <p:cNvSpPr>
            <a:spLocks noGrp="1"/>
          </p:cNvSpPr>
          <p:nvPr>
            <p:ph idx="1"/>
          </p:nvPr>
        </p:nvSpPr>
        <p:spPr/>
        <p:txBody>
          <a:bodyPr/>
          <a:lstStyle/>
          <a:p>
            <a:r>
              <a:rPr lang="en-US" dirty="0" smtClean="0"/>
              <a:t>Julius Caesar:  Friends, Romans, Countrymen</a:t>
            </a:r>
          </a:p>
          <a:p>
            <a:r>
              <a:rPr lang="en-US" dirty="0" smtClean="0"/>
              <a:t>Abraham Lincoln:  Of the people, by the people, for the people</a:t>
            </a:r>
          </a:p>
          <a:p>
            <a:r>
              <a:rPr lang="en-US" dirty="0" smtClean="0"/>
              <a:t>Winston Churchill:  blood, sweat, tears</a:t>
            </a:r>
          </a:p>
          <a:p>
            <a:r>
              <a:rPr lang="en-US" dirty="0" smtClean="0"/>
              <a:t>The Lord’s Prayer:  for thine is the kingdom, and the power, and the glory</a:t>
            </a:r>
          </a:p>
          <a:p>
            <a:pPr marL="0" indent="0">
              <a:buNone/>
            </a:pPr>
            <a:r>
              <a:rPr lang="en-US" dirty="0" smtClean="0"/>
              <a:t>Effects:  highlights ideas, unifies three subjects, creates a sense of conclusiveness</a:t>
            </a:r>
          </a:p>
          <a:p>
            <a:endParaRPr lang="en-US" dirty="0"/>
          </a:p>
          <a:p>
            <a:endParaRPr lang="en-US" dirty="0"/>
          </a:p>
        </p:txBody>
      </p:sp>
    </p:spTree>
    <p:extLst>
      <p:ext uri="{BB962C8B-B14F-4D97-AF65-F5344CB8AC3E}">
        <p14:creationId xmlns:p14="http://schemas.microsoft.com/office/powerpoint/2010/main" val="2312344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Anecdotes or short narratives</a:t>
            </a:r>
            <a:endParaRPr lang="en-US"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Nixon’s “Checkers” speech refuting charges that he accepted bribes or gifts while in office:  </a:t>
            </a:r>
            <a:endParaRPr lang="en-US" dirty="0"/>
          </a:p>
          <a:p>
            <a:pPr marL="0" indent="0">
              <a:buNone/>
            </a:pPr>
            <a:r>
              <a:rPr lang="en-US" dirty="0" smtClean="0"/>
              <a:t>One other thing I probably should tell you because if we don’t they’ll probably be saying this about me too, we did get something-a gift-after the election. A man down in Texas heard Pat on the radio mention the fact that our two youngsters would like to have a dog. And, believe it or not, the day before we left on this campaign trip we got a message from Union Station in Baltimore saying they had a package for us. We went down to get it. You know what it was.</a:t>
            </a:r>
          </a:p>
          <a:p>
            <a:pPr marL="0" indent="0">
              <a:buNone/>
            </a:pPr>
            <a:endParaRPr lang="en-US" dirty="0" smtClean="0"/>
          </a:p>
          <a:p>
            <a:pPr marL="0" indent="0">
              <a:buNone/>
            </a:pPr>
            <a:r>
              <a:rPr lang="en-US" dirty="0" smtClean="0"/>
              <a:t>It was a little cocker spaniel dog in a crate that he’d sent all the way from Texas. Black and white spotted. And our little girl-Tricia, the 6-year old-named it Checkers. And you know, the kids, like all kids, love the dog and I just want to say this right now, that regardless of what they say about it, we’re </a:t>
            </a:r>
            <a:r>
              <a:rPr lang="en-US" dirty="0" err="1" smtClean="0"/>
              <a:t>gonna</a:t>
            </a:r>
            <a:r>
              <a:rPr lang="en-US" dirty="0" smtClean="0"/>
              <a:t> keep it.</a:t>
            </a:r>
          </a:p>
          <a:p>
            <a:pPr marL="0" indent="0">
              <a:buNone/>
            </a:pPr>
            <a:endParaRPr lang="en-US" dirty="0" smtClean="0"/>
          </a:p>
          <a:p>
            <a:pPr marL="0" indent="0">
              <a:buNone/>
            </a:pPr>
            <a:r>
              <a:rPr lang="en-US" dirty="0" smtClean="0"/>
              <a:t>Effects:  creates pathos, increases understanding and demonstrates relevance, adds humor</a:t>
            </a:r>
          </a:p>
          <a:p>
            <a:pPr marL="0" indent="0">
              <a:buNone/>
            </a:pPr>
            <a:endParaRPr lang="en-US" dirty="0" smtClean="0"/>
          </a:p>
          <a:p>
            <a:endParaRPr lang="en-US" dirty="0"/>
          </a:p>
        </p:txBody>
      </p:sp>
    </p:spTree>
    <p:extLst>
      <p:ext uri="{BB962C8B-B14F-4D97-AF65-F5344CB8AC3E}">
        <p14:creationId xmlns:p14="http://schemas.microsoft.com/office/powerpoint/2010/main" val="1543106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Chief Joseph:  </a:t>
            </a:r>
          </a:p>
          <a:p>
            <a:pPr marL="0" indent="0">
              <a:buNone/>
            </a:pPr>
            <a:r>
              <a:rPr lang="en-US" dirty="0" smtClean="0"/>
              <a:t>It is cold, we have no blankets; the little children are freezing to death.  My people, some of them have run away to the hills, and have no blankets, no food.  No one knows where they are—perhaps freezing to death.  Hear me my chiefs! I am tired; my heart is sick and sad.  From where the sun now stands I will fight no more forever!</a:t>
            </a:r>
          </a:p>
          <a:p>
            <a:pPr marL="0" indent="0">
              <a:buNone/>
            </a:pPr>
            <a:endParaRPr lang="en-US" dirty="0" smtClean="0"/>
          </a:p>
          <a:p>
            <a:pPr marL="0" indent="0">
              <a:buNone/>
            </a:pPr>
            <a:r>
              <a:rPr lang="en-US" dirty="0" smtClean="0"/>
              <a:t>Effects:  Creates pathos, increases understanding</a:t>
            </a:r>
          </a:p>
        </p:txBody>
      </p:sp>
    </p:spTree>
    <p:extLst>
      <p:ext uri="{BB962C8B-B14F-4D97-AF65-F5344CB8AC3E}">
        <p14:creationId xmlns:p14="http://schemas.microsoft.com/office/powerpoint/2010/main" val="310839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638</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11</vt:i4>
      </vt:variant>
    </vt:vector>
  </HeadingPairs>
  <TitlesOfParts>
    <vt:vector size="16" baseType="lpstr">
      <vt:lpstr>Arial</vt:lpstr>
      <vt:lpstr>Calibri</vt:lpstr>
      <vt:lpstr>Office Theme</vt:lpstr>
      <vt:lpstr>iRespondQuestionMaster</vt:lpstr>
      <vt:lpstr>iRespondGraphMaster</vt:lpstr>
      <vt:lpstr>Rhetorical  Strategies</vt:lpstr>
      <vt:lpstr>First things first</vt:lpstr>
      <vt:lpstr>How does speaker relate to audience?</vt:lpstr>
      <vt:lpstr>What stylistic techniques does the speaker use?</vt:lpstr>
      <vt:lpstr>Mantra/ Repetition</vt:lpstr>
      <vt:lpstr> Contrasts:  Can you complete the following? </vt:lpstr>
      <vt:lpstr>Three-part lists</vt:lpstr>
      <vt:lpstr>Anecdotes or short narratives</vt:lpstr>
      <vt:lpstr>Imagery</vt:lpstr>
      <vt:lpstr>Inclusive Language</vt:lpstr>
      <vt:lpstr>Alliteration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Strategies</dc:title>
  <dc:creator>Susan Smith</dc:creator>
  <cp:lastModifiedBy>Susan3 Smith</cp:lastModifiedBy>
  <cp:revision>9</cp:revision>
  <dcterms:created xsi:type="dcterms:W3CDTF">2015-01-22T16:32:41Z</dcterms:created>
  <dcterms:modified xsi:type="dcterms:W3CDTF">2016-08-02T12:36:53Z</dcterms:modified>
</cp:coreProperties>
</file>